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2" r:id="rId17"/>
    <p:sldId id="273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FFFF99"/>
    <a:srgbClr val="FFFF66"/>
    <a:srgbClr val="FBA7D1"/>
    <a:srgbClr val="F85EAB"/>
    <a:srgbClr val="66CCFF"/>
    <a:srgbClr val="66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7E2F-E463-403D-82E2-F6658843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2C58-FC74-4F5B-97E5-61A70393A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386D-9230-47CC-920F-80504202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20A3-8B54-4F27-AB1F-8EC41A95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C5F5-7F08-4D47-ADFA-081F06B46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9980-8DCB-4050-AACF-E9DD4362E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AC19-5A55-41BD-BE45-3BFFCCA04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478C-5DA6-42BC-9E4F-085FC01F2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63E6-CE83-4C11-9669-C14EAB9F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D1F7-40DB-400F-B98D-A3523AEB0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2830-08BA-4068-82CD-F930B0DFB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5CF1-E463-4B35-B252-CD9AE66E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B518FF-81B8-437C-83FC-1311E631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LỊCH SỬ -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NHÀ MÁY HIỆN ĐẠI ĐẦU TIÊN CỦA NƯỚC TA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Máy phay c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2743200"/>
            <a:ext cx="216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Máy phay gỗ</a:t>
            </a:r>
          </a:p>
        </p:txBody>
      </p:sp>
      <p:pic>
        <p:nvPicPr>
          <p:cNvPr id="13317" name="Picture 6" descr="Máy phay công nghiệ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172200" y="2819400"/>
            <a:ext cx="332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Máy phay công nghiệp</a:t>
            </a:r>
          </a:p>
        </p:txBody>
      </p:sp>
      <p:pic>
        <p:nvPicPr>
          <p:cNvPr id="13319" name="Picture 8" descr="Máy khoan cầ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71850"/>
            <a:ext cx="46482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0" y="6156325"/>
            <a:ext cx="1284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Máy khoan</a:t>
            </a:r>
          </a:p>
        </p:txBody>
      </p:sp>
      <p:pic>
        <p:nvPicPr>
          <p:cNvPr id="13321" name="Picture 10" descr="Máy tiệ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0"/>
            <a:ext cx="457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8062913" y="6300788"/>
            <a:ext cx="111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Máy tiện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ên lửa 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1438"/>
            <a:ext cx="50180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0" y="457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Tên lửa A12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609600" y="33528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914400" y="-228600"/>
            <a:ext cx="792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Những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đóng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góp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máy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công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cuộc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dựng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đất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nước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…………………………………………………………………..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…………………………………………………………………..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62000" y="26670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       </a:t>
            </a:r>
            <a:r>
              <a:rPr lang="en-US" sz="2400">
                <a:solidFill>
                  <a:srgbClr val="FF0000"/>
                </a:solidFill>
              </a:rPr>
              <a:t>Nhà máy luôn đạt những thành tích to lớn, góp phần</a:t>
            </a:r>
          </a:p>
          <a:p>
            <a:r>
              <a:rPr lang="en-US" sz="2400">
                <a:solidFill>
                  <a:srgbClr val="FF0000"/>
                </a:solidFill>
              </a:rPr>
              <a:t> quan trọng cho sự nghiệp xây dựng và bảo vệ Tổ quốc. 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657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        </a:t>
            </a:r>
            <a:r>
              <a:rPr lang="en-US" sz="2400" b="1">
                <a:solidFill>
                  <a:srgbClr val="FF0000"/>
                </a:solidFill>
              </a:rPr>
              <a:t>Nhà máy vinh dự 9 lần đón Bác về thăm.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914400" y="1371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>
                <a:solidFill>
                  <a:srgbClr val="0000FF"/>
                </a:solidFill>
              </a:rPr>
              <a:t>Góp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trang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bị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móc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xuất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miền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Bắc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vũ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chiến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trường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đánh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Mĩ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38200" y="3276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98" grpId="0"/>
      <p:bldP spid="245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6172200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Bác Hồ đang xem sản phẩm đầu tiên của nhà máy</a:t>
            </a:r>
          </a:p>
        </p:txBody>
      </p:sp>
      <p:pic>
        <p:nvPicPr>
          <p:cNvPr id="16387" name="Picture 5" descr="70011179-13691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BG06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28194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Những năm</a:t>
            </a:r>
          </a:p>
          <a:p>
            <a:r>
              <a:rPr lang="en-US" sz="2400"/>
              <a:t>1958 - 1965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14800" y="457200"/>
            <a:ext cx="472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/>
              <a:t>Đã sản xuất 3353 máy công cụ </a:t>
            </a:r>
          </a:p>
          <a:p>
            <a:r>
              <a:rPr lang="en-US" sz="2400"/>
              <a:t>các loại, phục vụ nền kinh tế đất</a:t>
            </a:r>
          </a:p>
          <a:p>
            <a:r>
              <a:rPr lang="en-US" sz="2400"/>
              <a:t> nước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114800" y="22098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- Vinh dự 9 lần đón Bác về thăm.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191000" y="5257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/>
              <a:t>Nhiều cán bộ, công nhân được </a:t>
            </a:r>
          </a:p>
          <a:p>
            <a:r>
              <a:rPr lang="en-US" sz="2400"/>
              <a:t>tặng các danh hiệu cao quý khác.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2133600" y="12192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2133600" y="25908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133600" y="3352800"/>
            <a:ext cx="2057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4343400" y="3200400"/>
            <a:ext cx="441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/>
              <a:t>Nhà nước tặng thưởng Huân </a:t>
            </a:r>
          </a:p>
          <a:p>
            <a:r>
              <a:rPr lang="en-US" sz="2400"/>
              <a:t>chương Lao động hạng Nhất.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2133600" y="33528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3" grpId="0"/>
      <p:bldP spid="16394" grpId="0" animBg="1"/>
      <p:bldP spid="16395" grpId="0" animBg="1"/>
      <p:bldP spid="16397" grpId="0" animBg="1"/>
      <p:bldP spid="16416" grpId="0"/>
      <p:bldP spid="164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BG06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16764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Năm 1966- 1975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114800" y="25908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/>
              <a:t>Được nhà nước tặng hai Huân </a:t>
            </a:r>
          </a:p>
          <a:p>
            <a:r>
              <a:rPr lang="en-US" sz="2400"/>
              <a:t>Chương Chiến công hạng Ba.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4191000" y="4572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/>
              <a:t>Nhà máy thực hiện nhiệm vụ</a:t>
            </a:r>
          </a:p>
          <a:p>
            <a:r>
              <a:rPr lang="en-US" sz="2400"/>
              <a:t>“ vừa sản xuất vừa chiến đấu”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2743200" y="10668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743200" y="22860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762000" y="48006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2400" b="1"/>
              <a:t>Hiện nay: Nhà máy Cơ khí Hà Nội được đổi tên là </a:t>
            </a:r>
          </a:p>
          <a:p>
            <a:r>
              <a:rPr lang="en-US" sz="2400" b="1"/>
              <a:t>Công ti Cơ khí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9" grpId="0"/>
      <p:bldP spid="17430" grpId="0" animBg="1"/>
      <p:bldP spid="17431" grpId="0" animBg="1"/>
      <p:bldP spid="174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Hái hoa dân chủ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9" name="Picture 3" descr="CHINA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002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52800" y="20574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00400" y="34290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105400" y="35814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352800" y="228600"/>
            <a:ext cx="5562600" cy="1676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</a:rPr>
              <a:t>Bạn hãy cho biết những đóng góp của nhà máy cơ khí Hà Nội trong công cuộc xây dựng và bảo vệ đất nước?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352800" y="0"/>
            <a:ext cx="5562600" cy="1676400"/>
          </a:xfrm>
          <a:prstGeom prst="cloudCallout">
            <a:avLst>
              <a:gd name="adj1" fmla="val -16694"/>
              <a:gd name="adj2" fmla="val 103315"/>
            </a:avLst>
          </a:prstGeom>
          <a:solidFill>
            <a:srgbClr val="9F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Bạn hãy cho biết thời gian xây dựng nhà máy cơ khí Hà Nội?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971800" y="0"/>
            <a:ext cx="6172200" cy="1828800"/>
          </a:xfrm>
          <a:prstGeom prst="cloudCallout">
            <a:avLst>
              <a:gd name="adj1" fmla="val -38606"/>
              <a:gd name="adj2" fmla="val 160593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Để xây dựng và hoàn thành Nhà máy Cơ khí Hà Nội, nước ta nhận được sự giúp đỡ từ nước nào?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124200" y="304800"/>
            <a:ext cx="6172200" cy="1638300"/>
          </a:xfrm>
          <a:prstGeom prst="cloudCallout">
            <a:avLst>
              <a:gd name="adj1" fmla="val -10134"/>
              <a:gd name="adj2" fmla="val 184690"/>
            </a:avLst>
          </a:prstGeom>
          <a:solidFill>
            <a:srgbClr val="F6BF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Bác Hồ lúc sinh thời đã bao nhiêu lần đến thăm nhà máy?</a:t>
            </a:r>
          </a:p>
        </p:txBody>
      </p:sp>
      <p:pic>
        <p:nvPicPr>
          <p:cNvPr id="19468" name="Picture 12" descr="7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752600"/>
            <a:ext cx="1222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76400"/>
            <a:ext cx="1222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7848600" y="22860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</a:p>
        </p:txBody>
      </p:sp>
      <p:pic>
        <p:nvPicPr>
          <p:cNvPr id="19472" name="Picture 16" descr="yenthuyxanh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yenthuyxanh9(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350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yenthuyxanh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91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yenthuyxanh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yenthuyxanh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79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yenthuyxanh9(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267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yenthuyxanh9(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yenthuyxanh9(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79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19460" grpId="0"/>
      <p:bldP spid="19461" grpId="0"/>
      <p:bldP spid="19462" grpId="0"/>
      <p:bldP spid="19463" grpId="0"/>
      <p:bldP spid="19464" grpId="0" animBg="1"/>
      <p:bldP spid="19464" grpId="1" animBg="1"/>
      <p:bldP spid="19465" grpId="0" animBg="1"/>
      <p:bldP spid="19465" grpId="1" animBg="1"/>
      <p:bldP spid="19466" grpId="0" animBg="1"/>
      <p:bldP spid="19466" grpId="1" animBg="1"/>
      <p:bldP spid="19467" grpId="0" animBg="1"/>
      <p:bldP spid="194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838200" y="1828800"/>
            <a:ext cx="7924800" cy="2667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Năm</a:t>
            </a:r>
            <a:r>
              <a:rPr lang="en-US" sz="2800" dirty="0">
                <a:solidFill>
                  <a:srgbClr val="C00000"/>
                </a:solidFill>
              </a:rPr>
              <a:t> 1958, </a:t>
            </a:r>
            <a:r>
              <a:rPr lang="en-US" sz="2800" dirty="0" err="1">
                <a:solidFill>
                  <a:srgbClr val="C00000"/>
                </a:solidFill>
              </a:rPr>
              <a:t>Nhà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máy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Nội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đời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góp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phần</a:t>
            </a:r>
            <a:r>
              <a:rPr lang="en-US" sz="2800" dirty="0">
                <a:solidFill>
                  <a:srgbClr val="C00000"/>
                </a:solidFill>
              </a:rPr>
              <a:t> to </a:t>
            </a:r>
            <a:r>
              <a:rPr lang="en-US" sz="2800" dirty="0" err="1">
                <a:solidFill>
                  <a:srgbClr val="C00000"/>
                </a:solidFill>
              </a:rPr>
              <a:t>lớn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công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cuộc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xây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dựng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chủ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nghĩa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hội</a:t>
            </a:r>
            <a:r>
              <a:rPr lang="en-US" sz="2800" dirty="0">
                <a:solidFill>
                  <a:srgbClr val="C00000"/>
                </a:solidFill>
              </a:rPr>
              <a:t> ở </a:t>
            </a:r>
            <a:r>
              <a:rPr lang="en-US" sz="2800" dirty="0" err="1">
                <a:solidFill>
                  <a:srgbClr val="C00000"/>
                </a:solidFill>
              </a:rPr>
              <a:t>miền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Bắc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đấu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tranh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thống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nhất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đất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nước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 descr="Nha may co k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Nha may cơ k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Nha may co k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Nha may co k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4600" y="3048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Ôn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cũ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371600" y="304800"/>
            <a:ext cx="701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Bến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đồng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khởi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6200" y="1752600"/>
            <a:ext cx="998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</a:rPr>
              <a:t>     </a:t>
            </a:r>
            <a:r>
              <a:rPr lang="en-US" sz="2800" dirty="0" err="1">
                <a:solidFill>
                  <a:srgbClr val="0000FF"/>
                </a:solidFill>
              </a:rPr>
              <a:t>Phong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trào</a:t>
            </a:r>
            <a:r>
              <a:rPr lang="en-US" sz="2800" dirty="0">
                <a:solidFill>
                  <a:srgbClr val="0000FF"/>
                </a:solidFill>
              </a:rPr>
              <a:t> “</a:t>
            </a:r>
            <a:r>
              <a:rPr lang="en-US" sz="2800" dirty="0" err="1">
                <a:solidFill>
                  <a:srgbClr val="0000FF"/>
                </a:solidFill>
              </a:rPr>
              <a:t>Đồng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khởi</a:t>
            </a:r>
            <a:r>
              <a:rPr lang="en-US" sz="2800" dirty="0">
                <a:solidFill>
                  <a:srgbClr val="0000FF"/>
                </a:solidFill>
              </a:rPr>
              <a:t>” </a:t>
            </a:r>
            <a:r>
              <a:rPr lang="en-US" sz="2800" dirty="0" err="1">
                <a:solidFill>
                  <a:srgbClr val="0000FF"/>
                </a:solidFill>
              </a:rPr>
              <a:t>nổ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3082" name="Picture 10" descr="1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04800" y="28194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</a:rPr>
              <a:t>   Phong trào “Đồng khởi” nổ ra vào thời gian nào?</a:t>
            </a:r>
          </a:p>
        </p:txBody>
      </p:sp>
      <p:pic>
        <p:nvPicPr>
          <p:cNvPr id="3084" name="Picture 12" descr="1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04800" y="396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0000FF"/>
                </a:solidFill>
              </a:rPr>
              <a:t>Địa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diễn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trào</a:t>
            </a:r>
            <a:r>
              <a:rPr lang="en-US" sz="2800" dirty="0">
                <a:solidFill>
                  <a:srgbClr val="0000FF"/>
                </a:solidFill>
              </a:rPr>
              <a:t> “</a:t>
            </a:r>
            <a:r>
              <a:rPr lang="en-US" sz="2800" dirty="0" err="1">
                <a:solidFill>
                  <a:srgbClr val="0000FF"/>
                </a:solidFill>
              </a:rPr>
              <a:t>Đồng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khởi</a:t>
            </a:r>
            <a:r>
              <a:rPr lang="en-US" sz="2800" dirty="0">
                <a:solidFill>
                  <a:srgbClr val="0000FF"/>
                </a:solidFill>
              </a:rPr>
              <a:t>”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đâu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1" grpId="0"/>
      <p:bldP spid="3083" grpId="0"/>
      <p:bldP spid="30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143000" y="533400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Nhà máy hiện đại đầu tiên của nước ta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04800" y="2209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</a:rPr>
              <a:t>1/ </a:t>
            </a:r>
            <a:r>
              <a:rPr lang="en-US" sz="2800" dirty="0" err="1">
                <a:solidFill>
                  <a:srgbClr val="0000FF"/>
                </a:solidFill>
              </a:rPr>
              <a:t>Nhiệm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miền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Bắc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 1954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hoàn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cảnh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đời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Nội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4800" y="36576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</a:rPr>
              <a:t>2/ </a:t>
            </a:r>
            <a:r>
              <a:rPr lang="en-US" sz="2800" dirty="0" err="1">
                <a:solidFill>
                  <a:srgbClr val="0000FF"/>
                </a:solidFill>
              </a:rPr>
              <a:t>Quá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xây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những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Nội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cuộc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xây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bảo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vệ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Tổ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Quốc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1/ </a:t>
            </a:r>
            <a:r>
              <a:rPr lang="en-US" sz="2800" dirty="0" err="1">
                <a:solidFill>
                  <a:srgbClr val="C00000"/>
                </a:solidFill>
              </a:rPr>
              <a:t>Nhiệm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vụ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miền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Bắc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sau</a:t>
            </a:r>
            <a:r>
              <a:rPr lang="en-US" sz="2800" dirty="0">
                <a:solidFill>
                  <a:srgbClr val="C00000"/>
                </a:solidFill>
              </a:rPr>
              <a:t> 1954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hoàn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cảnh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máy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Nội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152" name="Picture 8" descr="BOOK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2057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7600" y="2057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SGK/45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81000" y="2667000"/>
            <a:ext cx="960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</a:rPr>
              <a:t>      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Giơ</a:t>
            </a:r>
            <a:r>
              <a:rPr lang="en-US" sz="2800" dirty="0">
                <a:solidFill>
                  <a:srgbClr val="0000FF"/>
                </a:solidFill>
              </a:rPr>
              <a:t>-ne-</a:t>
            </a:r>
            <a:r>
              <a:rPr lang="en-US" sz="2800" dirty="0" err="1">
                <a:solidFill>
                  <a:srgbClr val="0000FF"/>
                </a:solidFill>
              </a:rPr>
              <a:t>vơ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Đảng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phủ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ta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miền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Bắc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       </a:t>
            </a:r>
            <a:r>
              <a:rPr lang="en-US" sz="2800" dirty="0" err="1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Chính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phủ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quyết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err="1" smtClean="0">
                <a:solidFill>
                  <a:srgbClr val="0000FF"/>
                </a:solidFill>
              </a:rPr>
              <a:t>xây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cơ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đại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       </a:t>
            </a:r>
            <a:r>
              <a:rPr lang="en-US" sz="2800" dirty="0" err="1">
                <a:solidFill>
                  <a:srgbClr val="0000FF"/>
                </a:solidFill>
              </a:rPr>
              <a:t>Đó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155" name="Picture 11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434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1816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Sau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Hiệp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Giơ</a:t>
            </a:r>
            <a:r>
              <a:rPr lang="en-US" sz="2400" b="1" dirty="0">
                <a:solidFill>
                  <a:srgbClr val="C00000"/>
                </a:solidFill>
              </a:rPr>
              <a:t>-ne-</a:t>
            </a:r>
            <a:r>
              <a:rPr lang="en-US" sz="2400" b="1" dirty="0" err="1">
                <a:solidFill>
                  <a:srgbClr val="C00000"/>
                </a:solidFill>
              </a:rPr>
              <a:t>vơ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Đảng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phủ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nhiệm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miền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Bắc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gì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Đảng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phủ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quyết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dựng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một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hiện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đại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" y="10668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i="1" dirty="0" err="1">
                <a:solidFill>
                  <a:srgbClr val="0000FF"/>
                </a:solidFill>
              </a:rPr>
              <a:t>Nhiệm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vụ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Bắc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kì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xây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dựng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nghĩa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xã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hội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trở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thành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hậu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phương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lớn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cách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mạng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miền</a:t>
            </a:r>
            <a:r>
              <a:rPr lang="en-US" sz="2400" dirty="0">
                <a:solidFill>
                  <a:srgbClr val="0000FF"/>
                </a:solidFill>
              </a:rPr>
              <a:t> Nam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81400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>
                <a:solidFill>
                  <a:srgbClr val="0000FF"/>
                </a:solidFill>
              </a:rPr>
              <a:t>Nhà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đại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err="1">
                <a:solidFill>
                  <a:srgbClr val="0000FF"/>
                </a:solidFill>
              </a:rPr>
              <a:t>đầu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tiên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2590800" y="4038600"/>
            <a:ext cx="52324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276600" y="35814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Góp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trang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bị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móc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xuất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miền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Bắc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r>
              <a:rPr lang="en-US" sz="2400" dirty="0" err="1">
                <a:solidFill>
                  <a:srgbClr val="0000FF"/>
                </a:solidFill>
              </a:rPr>
              <a:t>Thay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thế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công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sơ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giúp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tăng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năng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suất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động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590165" y="4800600"/>
            <a:ext cx="45783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200400" y="4953000"/>
            <a:ext cx="490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nòng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cốt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ngành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công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nghiệp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nước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ta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81000" y="5791200"/>
            <a:ext cx="73253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        </a:t>
            </a:r>
            <a:r>
              <a:rPr lang="en-US" sz="2400" b="1" i="1">
                <a:solidFill>
                  <a:srgbClr val="FF0000"/>
                </a:solidFill>
              </a:rPr>
              <a:t>Đó là Nhà máy Cơ khí Hà Nội.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533400" y="6324600"/>
            <a:ext cx="7848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89" grpId="0" animBg="1"/>
      <p:bldP spid="7190" grpId="0"/>
      <p:bldP spid="7191" grpId="0" animBg="1"/>
      <p:bldP spid="7192" grpId="0"/>
      <p:bldP spid="7193" grpId="0"/>
      <p:bldP spid="7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52400" y="0"/>
            <a:ext cx="8839200" cy="6532563"/>
            <a:chOff x="192" y="288"/>
            <a:chExt cx="5376" cy="3424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/>
            <a:srcRect r="-6" b="-50"/>
            <a:stretch>
              <a:fillRect/>
            </a:stretch>
          </p:blipFill>
          <p:spPr bwMode="auto">
            <a:xfrm>
              <a:off x="192" y="288"/>
              <a:ext cx="5376" cy="3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864" y="3504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Nhà máy Cơ khí Hà Nội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2/ </a:t>
            </a:r>
            <a:r>
              <a:rPr lang="en-US" sz="2400" b="1" dirty="0" err="1" smtClean="0">
                <a:solidFill>
                  <a:srgbClr val="C00000"/>
                </a:solidFill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xây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dựng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đóng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góp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khí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cuộc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err="1" smtClean="0">
                <a:solidFill>
                  <a:srgbClr val="C00000"/>
                </a:solidFill>
              </a:rPr>
              <a:t>xây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dựng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bảo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Quốc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279" name="Picture 63" descr="BOOK03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2057400"/>
            <a:ext cx="2667000" cy="1792288"/>
          </a:xfrm>
          <a:noFill/>
        </p:spPr>
      </p:pic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505200" y="22860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SGK/ 45- 46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10310" name="Group 70"/>
          <p:cNvGraphicFramePr>
            <a:graphicFrameLocks noGrp="1"/>
          </p:cNvGraphicFramePr>
          <p:nvPr>
            <p:ph/>
          </p:nvPr>
        </p:nvGraphicFramePr>
        <p:xfrm>
          <a:off x="471488" y="1524000"/>
          <a:ext cx="8458200" cy="4271646"/>
        </p:xfrm>
        <a:graphic>
          <a:graphicData uri="http://schemas.openxmlformats.org/drawingml/2006/table">
            <a:tbl>
              <a:tblPr/>
              <a:tblGrid>
                <a:gridCol w="2362200"/>
                <a:gridCol w="6096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dựng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……………………………………………………………………………….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Địa điểm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Quy mô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Nước giúp đỡ xây dựng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 sản phẩm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276600" y="14478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Từ tháng 12/ 1955 đến tháng 4/ 1958</a:t>
            </a:r>
          </a:p>
          <a:p>
            <a:r>
              <a:rPr lang="en-US" sz="2400">
                <a:solidFill>
                  <a:srgbClr val="0000FF"/>
                </a:solidFill>
              </a:rPr>
              <a:t>thì hoàn thành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3152775" y="2257425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phía tây nam Thủ đô Hà Nội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109913" y="28956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hơn 10 vạn mét vuông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2995613" y="3509963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lớn nhất khu vực Đông Nam Á thời bấy giờ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971800" y="39624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Liên Xô</a:t>
            </a: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048000" y="4981575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Máy phay, máy tiện, máy khoan,…tiêu biểu</a:t>
            </a:r>
          </a:p>
          <a:p>
            <a:r>
              <a:rPr lang="en-US" sz="2400">
                <a:solidFill>
                  <a:srgbClr val="0000FF"/>
                </a:solidFill>
              </a:rPr>
              <a:t>là tên lửa A12.</a:t>
            </a:r>
          </a:p>
        </p:txBody>
      </p:sp>
      <p:sp>
        <p:nvSpPr>
          <p:cNvPr id="12325" name="Rectangle 71"/>
          <p:cNvSpPr>
            <a:spLocks noChangeArrowheads="1"/>
          </p:cNvSpPr>
          <p:nvPr/>
        </p:nvSpPr>
        <p:spPr bwMode="auto">
          <a:xfrm>
            <a:off x="990600" y="6858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C00000"/>
                </a:solidFill>
              </a:rPr>
              <a:t>Điền thông tin thích hợp vào chỗ chấm: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10279" grpId="0"/>
      <p:bldP spid="10280" grpId="0"/>
      <p:bldP spid="10281" grpId="0"/>
      <p:bldP spid="102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0468505"/>
  <p:tag name="VIOLETTITLE" val="bài 23"/>
  <p:tag name="VIOLETLESSON" val="21"/>
  <p:tag name="VIOLETCATID" val="2189"/>
  <p:tag name="VIOLETSUBJECT" val="Lịch sử 5"/>
  <p:tag name="VIOLETAUTHORID" val="8282175"/>
  <p:tag name="VIOLETAUTHORNAME" val="Nguyễn Thị Hà"/>
  <p:tag name="VIOLETAUTHORAVATAR" val="8/282/175/avatar.jpg"/>
  <p:tag name="VIOLETAUTHORADDRESS" val="Trường tiểu học Cự Khê - Hà Nội"/>
  <p:tag name="VIOLETAUTHORHOMEPAGE" val="http://violet.vn/nguyenha2014"/>
  <p:tag name="VIOLETDATE" val="2014-06-18 11:16:17"/>
  <p:tag name="VIOLETHIT" val="89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3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 - &amp;quot;2/ Quá trình xây dựng và những đóng góp &amp;#x0D;&amp;#x0A;của nhà máy cơ khí Hà Nội trong công cuộc &amp;#x0D;&amp;#x0A;xây dựng và bảo vệ Tổ Quốc.&amp;quot;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81&quot;/&gt;&lt;/object&gt;&lt;/object&gt;&lt;/object&gt;&lt;/database&gt;"/>
  <p:tag name="ISPRING_RESOURCE_PATHS_HASH_PRESENTER" val="85a215ffbe3543e67493a7e1d8598eb822b5a94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789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.VnTime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2/ Quá trình xây dựng và những đóng góp  của nhà máy cơ khí Hà Nội trong công cuộc  xây dựng và bảo vệ Tổ Quốc.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Tin Hoc T&amp;T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</dc:creator>
  <cp:lastModifiedBy>AutoBVT</cp:lastModifiedBy>
  <cp:revision>35</cp:revision>
  <dcterms:created xsi:type="dcterms:W3CDTF">2010-01-18T12:52:48Z</dcterms:created>
  <dcterms:modified xsi:type="dcterms:W3CDTF">2017-02-09T09:19:49Z</dcterms:modified>
</cp:coreProperties>
</file>